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68" r:id="rId2"/>
    <p:sldId id="533" r:id="rId3"/>
    <p:sldId id="547" r:id="rId4"/>
    <p:sldId id="548" r:id="rId5"/>
    <p:sldId id="549" r:id="rId6"/>
    <p:sldId id="550" r:id="rId7"/>
    <p:sldId id="551" r:id="rId8"/>
    <p:sldId id="552" r:id="rId9"/>
    <p:sldId id="553" r:id="rId10"/>
    <p:sldId id="554" r:id="rId11"/>
    <p:sldId id="555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EA"/>
    <a:srgbClr val="38AA00"/>
    <a:srgbClr val="FFFFFF"/>
    <a:srgbClr val="766363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869942" y="2094637"/>
            <a:ext cx="6453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Creacion de base datos NoSQL</a:t>
            </a:r>
            <a:endParaRPr lang="es-ES" sz="36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64021" y="3578275"/>
            <a:ext cx="6065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3600" b="1" dirty="0">
                <a:solidFill>
                  <a:srgbClr val="38AA00"/>
                </a:solidFill>
                <a:latin typeface="Work Sans" pitchFamily="2" charset="77"/>
              </a:rPr>
              <a:t>Instructor:</a:t>
            </a:r>
          </a:p>
          <a:p>
            <a:pPr algn="ctr"/>
            <a:r>
              <a:rPr lang="en-001" sz="3600" b="1" dirty="0">
                <a:solidFill>
                  <a:srgbClr val="00324D"/>
                </a:solidFill>
                <a:latin typeface="Work Sans" pitchFamily="2" charset="77"/>
              </a:rPr>
              <a:t>Carlos Daniel Gomez Daza</a:t>
            </a:r>
            <a:endParaRPr lang="es-ES" sz="3600" b="1" dirty="0">
              <a:solidFill>
                <a:srgbClr val="00324D"/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n-001" spc="374" dirty="0" smtClean="0">
                <a:solidFill>
                  <a:srgbClr val="FFF5EA"/>
                </a:solidFill>
                <a:latin typeface="Cambria"/>
                <a:cs typeface="Georgia"/>
              </a:rPr>
              <a:t>Ejercicio en clase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63880" y="1812060"/>
            <a:ext cx="553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 smtClean="0"/>
              <a:t>1. Crear una base de datos “ventas” con coleccion clientes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2711767"/>
            <a:ext cx="5553075" cy="31718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59880" y="1795320"/>
            <a:ext cx="553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2</a:t>
            </a:r>
            <a:r>
              <a:rPr lang="en-001" dirty="0" smtClean="0"/>
              <a:t>. Crear un documento con los siguientes claves y valores(campos)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6757708" y="2711767"/>
            <a:ext cx="48704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use('Ventas');</a:t>
            </a:r>
          </a:p>
          <a:p>
            <a:endParaRPr lang="es-CO" dirty="0"/>
          </a:p>
          <a:p>
            <a:r>
              <a:rPr lang="es-CO" dirty="0"/>
              <a:t>// </a:t>
            </a:r>
            <a:r>
              <a:rPr lang="es-CO" dirty="0" err="1"/>
              <a:t>Create</a:t>
            </a:r>
            <a:r>
              <a:rPr lang="es-CO" dirty="0"/>
              <a:t> a new </a:t>
            </a:r>
            <a:r>
              <a:rPr lang="es-CO" dirty="0" err="1"/>
              <a:t>document</a:t>
            </a:r>
            <a:r>
              <a:rPr lang="es-CO" dirty="0"/>
              <a:t> in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collection</a:t>
            </a:r>
            <a:r>
              <a:rPr lang="es-CO" dirty="0"/>
              <a:t>.</a:t>
            </a:r>
          </a:p>
          <a:p>
            <a:r>
              <a:rPr lang="es-CO" dirty="0" err="1"/>
              <a:t>db.getCollection</a:t>
            </a:r>
            <a:r>
              <a:rPr lang="es-CO" dirty="0"/>
              <a:t>('Clientes').</a:t>
            </a:r>
            <a:r>
              <a:rPr lang="es-CO" dirty="0" err="1"/>
              <a:t>insertOne</a:t>
            </a:r>
            <a:r>
              <a:rPr lang="es-CO" dirty="0"/>
              <a:t>({</a:t>
            </a:r>
          </a:p>
          <a:p>
            <a:r>
              <a:rPr lang="es-CO" dirty="0"/>
              <a:t>    '</a:t>
            </a:r>
            <a:r>
              <a:rPr lang="es-CO" dirty="0" err="1"/>
              <a:t>name</a:t>
            </a:r>
            <a:r>
              <a:rPr lang="es-CO" dirty="0"/>
              <a:t>': 'Miguel', </a:t>
            </a:r>
            <a:r>
              <a:rPr lang="es-CO" dirty="0" smtClean="0"/>
              <a:t>‘</a:t>
            </a:r>
            <a:r>
              <a:rPr lang="en-001" dirty="0"/>
              <a:t>t</a:t>
            </a:r>
            <a:r>
              <a:rPr lang="es-CO" dirty="0" err="1" smtClean="0"/>
              <a:t>elephone</a:t>
            </a:r>
            <a:r>
              <a:rPr lang="es-CO" dirty="0"/>
              <a:t>': '3018399383',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err="1" smtClean="0"/>
              <a:t>ddress</a:t>
            </a:r>
            <a:r>
              <a:rPr lang="es-CO" dirty="0"/>
              <a:t>': " Street 34# 56-21",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smtClean="0"/>
              <a:t>ge</a:t>
            </a:r>
            <a:r>
              <a:rPr lang="es-CO" dirty="0"/>
              <a:t>':25</a:t>
            </a:r>
          </a:p>
          <a:p>
            <a:r>
              <a:rPr lang="es-CO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9808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n-001" spc="374" dirty="0" smtClean="0">
                <a:solidFill>
                  <a:srgbClr val="FFF5EA"/>
                </a:solidFill>
                <a:latin typeface="Cambria"/>
                <a:cs typeface="Georgia"/>
              </a:rPr>
              <a:t>Ejercicio en clase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63880" y="1812060"/>
            <a:ext cx="553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3</a:t>
            </a:r>
            <a:r>
              <a:rPr lang="en-001" dirty="0" smtClean="0"/>
              <a:t>. Crear varios documentos con diferentes campos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563880" y="2321004"/>
            <a:ext cx="1127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use('Ventas');</a:t>
            </a:r>
          </a:p>
          <a:p>
            <a:endParaRPr lang="es-CO" dirty="0"/>
          </a:p>
          <a:p>
            <a:r>
              <a:rPr lang="es-CO" dirty="0"/>
              <a:t>// </a:t>
            </a:r>
            <a:r>
              <a:rPr lang="es-CO" dirty="0" err="1"/>
              <a:t>Create</a:t>
            </a:r>
            <a:r>
              <a:rPr lang="es-CO" dirty="0"/>
              <a:t> a new </a:t>
            </a:r>
            <a:r>
              <a:rPr lang="es-CO" dirty="0" err="1"/>
              <a:t>document</a:t>
            </a:r>
            <a:r>
              <a:rPr lang="es-CO" dirty="0"/>
              <a:t> in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collection</a:t>
            </a:r>
            <a:r>
              <a:rPr lang="es-CO" dirty="0"/>
              <a:t>.</a:t>
            </a:r>
          </a:p>
          <a:p>
            <a:r>
              <a:rPr lang="es-CO" dirty="0" err="1"/>
              <a:t>db.getCollection</a:t>
            </a:r>
            <a:r>
              <a:rPr lang="es-CO" dirty="0"/>
              <a:t>('Clientes').</a:t>
            </a:r>
            <a:r>
              <a:rPr lang="es-CO" dirty="0" err="1"/>
              <a:t>insertMany</a:t>
            </a:r>
            <a:r>
              <a:rPr lang="es-CO" dirty="0"/>
              <a:t>([</a:t>
            </a:r>
          </a:p>
          <a:p>
            <a:r>
              <a:rPr lang="es-CO" dirty="0"/>
              <a:t>{'</a:t>
            </a:r>
            <a:r>
              <a:rPr lang="es-CO" dirty="0" err="1"/>
              <a:t>name</a:t>
            </a:r>
            <a:r>
              <a:rPr lang="es-CO" dirty="0"/>
              <a:t>': 'Miguel', </a:t>
            </a:r>
            <a:r>
              <a:rPr lang="es-CO" dirty="0" smtClean="0"/>
              <a:t>‘</a:t>
            </a:r>
            <a:r>
              <a:rPr lang="en-001" dirty="0" smtClean="0"/>
              <a:t>t</a:t>
            </a:r>
            <a:r>
              <a:rPr lang="es-CO" dirty="0" err="1" smtClean="0"/>
              <a:t>elephone</a:t>
            </a:r>
            <a:r>
              <a:rPr lang="es-CO" dirty="0"/>
              <a:t>': '3018399383',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err="1" smtClean="0"/>
              <a:t>ddress</a:t>
            </a:r>
            <a:r>
              <a:rPr lang="es-CO" dirty="0"/>
              <a:t>': " Street 34# 56-21",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smtClean="0"/>
              <a:t>ge</a:t>
            </a:r>
            <a:r>
              <a:rPr lang="es-CO" dirty="0"/>
              <a:t>':25},</a:t>
            </a:r>
          </a:p>
          <a:p>
            <a:r>
              <a:rPr lang="es-CO" dirty="0"/>
              <a:t>{'</a:t>
            </a:r>
            <a:r>
              <a:rPr lang="es-CO" dirty="0" err="1"/>
              <a:t>name</a:t>
            </a:r>
            <a:r>
              <a:rPr lang="es-CO" dirty="0"/>
              <a:t>': 'Camila', </a:t>
            </a:r>
            <a:r>
              <a:rPr lang="es-CO" dirty="0" smtClean="0"/>
              <a:t>‘</a:t>
            </a:r>
            <a:r>
              <a:rPr lang="en-001" dirty="0" smtClean="0"/>
              <a:t>t</a:t>
            </a:r>
            <a:r>
              <a:rPr lang="es-CO" dirty="0" err="1" smtClean="0"/>
              <a:t>elephone</a:t>
            </a:r>
            <a:r>
              <a:rPr lang="es-CO" dirty="0"/>
              <a:t>': '3094783383',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err="1" smtClean="0"/>
              <a:t>ddress</a:t>
            </a:r>
            <a:r>
              <a:rPr lang="es-CO" dirty="0"/>
              <a:t>': " Street 44# 50-25",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smtClean="0"/>
              <a:t>ge</a:t>
            </a:r>
            <a:r>
              <a:rPr lang="es-CO" dirty="0"/>
              <a:t>':20},</a:t>
            </a:r>
          </a:p>
          <a:p>
            <a:r>
              <a:rPr lang="es-CO" dirty="0"/>
              <a:t>{'</a:t>
            </a:r>
            <a:r>
              <a:rPr lang="es-CO" dirty="0" err="1"/>
              <a:t>name</a:t>
            </a:r>
            <a:r>
              <a:rPr lang="es-CO" dirty="0"/>
              <a:t>': 'Tatiana', </a:t>
            </a:r>
            <a:r>
              <a:rPr lang="es-CO" dirty="0" smtClean="0"/>
              <a:t>‘</a:t>
            </a:r>
            <a:r>
              <a:rPr lang="en-001" dirty="0"/>
              <a:t>t</a:t>
            </a:r>
            <a:r>
              <a:rPr lang="es-CO" dirty="0" err="1" smtClean="0"/>
              <a:t>elephone</a:t>
            </a:r>
            <a:r>
              <a:rPr lang="es-CO" dirty="0"/>
              <a:t>': '3022999087',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err="1" smtClean="0"/>
              <a:t>ddress</a:t>
            </a:r>
            <a:r>
              <a:rPr lang="es-CO" dirty="0"/>
              <a:t>': " Street 89# 40-27", </a:t>
            </a:r>
            <a:r>
              <a:rPr lang="es-CO" dirty="0" smtClean="0"/>
              <a:t>‘</a:t>
            </a:r>
            <a:r>
              <a:rPr lang="en-001" dirty="0" smtClean="0"/>
              <a:t>a</a:t>
            </a:r>
            <a:r>
              <a:rPr lang="es-CO" dirty="0" smtClean="0"/>
              <a:t>ge</a:t>
            </a:r>
            <a:r>
              <a:rPr lang="es-CO" dirty="0"/>
              <a:t>':19, 'date': new Date('2023-10-03')},</a:t>
            </a:r>
          </a:p>
          <a:p>
            <a:r>
              <a:rPr lang="es-CO" dirty="0"/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425560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6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s-CO" b="1" spc="374" dirty="0" err="1">
                <a:solidFill>
                  <a:srgbClr val="FFF5EA"/>
                </a:solidFill>
                <a:latin typeface="Cambria"/>
                <a:cs typeface="Cambria"/>
              </a:rPr>
              <a:t>Schemaless</a:t>
            </a:r>
            <a:r>
              <a:rPr lang="es-CO" b="1" spc="374" dirty="0">
                <a:solidFill>
                  <a:srgbClr val="FFF5EA"/>
                </a:solidFill>
                <a:latin typeface="Cambria"/>
                <a:cs typeface="Cambria"/>
              </a:rPr>
              <a:t> </a:t>
            </a:r>
            <a:r>
              <a:rPr lang="es-CO" b="1" spc="374" dirty="0" err="1">
                <a:solidFill>
                  <a:srgbClr val="FFF5EA"/>
                </a:solidFill>
                <a:latin typeface="Cambria"/>
                <a:cs typeface="Cambria"/>
              </a:rPr>
              <a:t>Database</a:t>
            </a:r>
            <a:endParaRPr b="1"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DE7B3-FEB4-BA0D-17C6-9E0AC3D6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64" y="2024352"/>
            <a:ext cx="11894472" cy="357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s-CO" b="0" spc="374" dirty="0" err="1">
                <a:solidFill>
                  <a:srgbClr val="FFF5EA"/>
                </a:solidFill>
                <a:latin typeface="Cambria"/>
                <a:cs typeface="Cambria"/>
              </a:rPr>
              <a:t>Schemaless</a:t>
            </a:r>
            <a:r>
              <a:rPr lang="es-CO" b="0" spc="374" dirty="0">
                <a:solidFill>
                  <a:srgbClr val="FFF5EA"/>
                </a:solidFill>
                <a:latin typeface="Cambria"/>
                <a:cs typeface="Cambria"/>
              </a:rPr>
              <a:t> </a:t>
            </a:r>
            <a:r>
              <a:rPr lang="es-CO" b="0" spc="374" dirty="0" err="1">
                <a:solidFill>
                  <a:srgbClr val="FFF5EA"/>
                </a:solidFill>
                <a:latin typeface="Cambria"/>
                <a:cs typeface="Cambria"/>
              </a:rPr>
              <a:t>Database</a:t>
            </a:r>
            <a:r>
              <a:rPr lang="es-CO" b="0" spc="374" dirty="0">
                <a:solidFill>
                  <a:srgbClr val="FFF5EA"/>
                </a:solidFill>
                <a:latin typeface="Cambria"/>
                <a:cs typeface="Cambria"/>
              </a:rPr>
              <a:t>: Beneficios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95C0E5D-C501-1AF8-CA9D-856EBFCDFF38}"/>
              </a:ext>
            </a:extLst>
          </p:cNvPr>
          <p:cNvSpPr txBox="1"/>
          <p:nvPr/>
        </p:nvSpPr>
        <p:spPr>
          <a:xfrm>
            <a:off x="719417" y="2572648"/>
            <a:ext cx="10515599" cy="2082035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482930" indent="-471658">
              <a:lnSpc>
                <a:spcPct val="100000"/>
              </a:lnSpc>
              <a:spcBef>
                <a:spcPts val="93"/>
              </a:spcBef>
              <a:buFont typeface="Microsoft Sans Serif"/>
              <a:buChar char="●"/>
              <a:tabLst>
                <a:tab pos="482930" algn="l"/>
                <a:tab pos="483524" algn="l"/>
              </a:tabLst>
            </a:pPr>
            <a:r>
              <a:rPr lang="es-MX" sz="3363" spc="-14" dirty="0">
                <a:solidFill>
                  <a:srgbClr val="00202B"/>
                </a:solidFill>
                <a:latin typeface="Trebuchet MS"/>
                <a:cs typeface="Trebuchet MS"/>
              </a:rPr>
              <a:t>Mayor flexibilidad sobre los tipos de datos</a:t>
            </a:r>
            <a:endParaRPr sz="3363" dirty="0">
              <a:latin typeface="Trebuchet MS"/>
              <a:cs typeface="Trebuchet MS"/>
            </a:endParaRPr>
          </a:p>
          <a:p>
            <a:pPr marL="482930" indent="-471658">
              <a:lnSpc>
                <a:spcPct val="100000"/>
              </a:lnSpc>
              <a:buFont typeface="Microsoft Sans Serif"/>
              <a:buChar char="●"/>
              <a:tabLst>
                <a:tab pos="482930" algn="l"/>
                <a:tab pos="483524" algn="l"/>
              </a:tabLst>
            </a:pPr>
            <a:r>
              <a:rPr lang="es-MX" sz="3363" spc="173" dirty="0">
                <a:solidFill>
                  <a:srgbClr val="00202B"/>
                </a:solidFill>
                <a:latin typeface="Trebuchet MS"/>
                <a:cs typeface="Trebuchet MS"/>
              </a:rPr>
              <a:t>Sin esquemas de base de datos predefinidos</a:t>
            </a:r>
            <a:endParaRPr sz="3363" dirty="0">
              <a:latin typeface="Trebuchet MS"/>
              <a:cs typeface="Trebuchet MS"/>
            </a:endParaRPr>
          </a:p>
          <a:p>
            <a:pPr marL="482930" indent="-471658">
              <a:lnSpc>
                <a:spcPct val="100000"/>
              </a:lnSpc>
              <a:buFont typeface="Microsoft Sans Serif"/>
              <a:buChar char="●"/>
              <a:tabLst>
                <a:tab pos="482930" algn="l"/>
                <a:tab pos="483524" algn="l"/>
              </a:tabLst>
            </a:pPr>
            <a:r>
              <a:rPr lang="en-US" sz="3363" spc="-61" dirty="0">
                <a:solidFill>
                  <a:srgbClr val="00202B"/>
                </a:solidFill>
                <a:latin typeface="Trebuchet MS"/>
                <a:cs typeface="Trebuchet MS"/>
              </a:rPr>
              <a:t>Sin </a:t>
            </a:r>
            <a:r>
              <a:rPr lang="en-US" sz="3363" spc="-61" dirty="0" err="1">
                <a:solidFill>
                  <a:srgbClr val="00202B"/>
                </a:solidFill>
                <a:latin typeface="Trebuchet MS"/>
                <a:cs typeface="Trebuchet MS"/>
              </a:rPr>
              <a:t>truncamiento</a:t>
            </a:r>
            <a:r>
              <a:rPr lang="en-US" sz="3363" spc="-61" dirty="0">
                <a:solidFill>
                  <a:srgbClr val="00202B"/>
                </a:solidFill>
                <a:latin typeface="Trebuchet MS"/>
                <a:cs typeface="Trebuchet MS"/>
              </a:rPr>
              <a:t> de </a:t>
            </a:r>
            <a:r>
              <a:rPr lang="en-US" sz="3363" spc="-61" dirty="0" err="1">
                <a:solidFill>
                  <a:srgbClr val="00202B"/>
                </a:solidFill>
                <a:latin typeface="Trebuchet MS"/>
                <a:cs typeface="Trebuchet MS"/>
              </a:rPr>
              <a:t>datos</a:t>
            </a:r>
            <a:endParaRPr sz="3363" dirty="0">
              <a:latin typeface="Trebuchet MS"/>
              <a:cs typeface="Trebuchet MS"/>
            </a:endParaRPr>
          </a:p>
          <a:p>
            <a:pPr marL="482930" marR="4746" indent="-471658">
              <a:lnSpc>
                <a:spcPct val="100000"/>
              </a:lnSpc>
              <a:buFont typeface="Microsoft Sans Serif"/>
              <a:buChar char="●"/>
              <a:tabLst>
                <a:tab pos="482930" algn="l"/>
                <a:tab pos="483524" algn="l"/>
              </a:tabLst>
            </a:pPr>
            <a:r>
              <a:rPr lang="es-MX" sz="3363" spc="23" dirty="0">
                <a:solidFill>
                  <a:srgbClr val="00202B"/>
                </a:solidFill>
                <a:latin typeface="Trebuchet MS"/>
                <a:cs typeface="Trebuchet MS"/>
              </a:rPr>
              <a:t>Adecuado para funciones de análisis en tiempo real</a:t>
            </a:r>
            <a:endParaRPr sz="3363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6965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s-CO" b="0" spc="374" dirty="0" err="1">
                <a:solidFill>
                  <a:srgbClr val="FFF5EA"/>
                </a:solidFill>
                <a:latin typeface="Cambria"/>
                <a:cs typeface="Cambria"/>
              </a:rPr>
              <a:t>Schemaless</a:t>
            </a:r>
            <a:r>
              <a:rPr lang="es-CO" b="0" spc="374" dirty="0">
                <a:solidFill>
                  <a:srgbClr val="FFF5EA"/>
                </a:solidFill>
                <a:latin typeface="Cambria"/>
                <a:cs typeface="Cambria"/>
              </a:rPr>
              <a:t> </a:t>
            </a:r>
            <a:r>
              <a:rPr lang="en-001" spc="374" dirty="0" smtClean="0">
                <a:solidFill>
                  <a:srgbClr val="FFF5EA"/>
                </a:solidFill>
                <a:latin typeface="Cambria"/>
                <a:cs typeface="Cambria"/>
              </a:rPr>
              <a:t>Database: Ejemplo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47800" y="2319665"/>
            <a:ext cx="9841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/>
              <a:t>db.getCollection</a:t>
            </a:r>
            <a:r>
              <a:rPr lang="es-CO" dirty="0"/>
              <a:t>('sales').</a:t>
            </a:r>
            <a:r>
              <a:rPr lang="es-CO" dirty="0" err="1"/>
              <a:t>insertMany</a:t>
            </a:r>
            <a:r>
              <a:rPr lang="es-CO" dirty="0"/>
              <a:t>([</a:t>
            </a:r>
          </a:p>
          <a:p>
            <a:r>
              <a:rPr lang="es-CO" dirty="0"/>
              <a:t>  { '</a:t>
            </a:r>
            <a:r>
              <a:rPr lang="es-CO" dirty="0" err="1"/>
              <a:t>item</a:t>
            </a:r>
            <a:r>
              <a:rPr lang="es-CO" dirty="0"/>
              <a:t>': '</a:t>
            </a:r>
            <a:r>
              <a:rPr lang="es-CO" dirty="0" err="1"/>
              <a:t>abc</a:t>
            </a:r>
            <a:r>
              <a:rPr lang="es-CO" dirty="0"/>
              <a:t>', '</a:t>
            </a:r>
            <a:r>
              <a:rPr lang="es-CO" dirty="0" err="1"/>
              <a:t>price</a:t>
            </a:r>
            <a:r>
              <a:rPr lang="es-CO" dirty="0"/>
              <a:t>': 10, '</a:t>
            </a:r>
            <a:r>
              <a:rPr lang="es-CO" dirty="0" err="1"/>
              <a:t>quantity</a:t>
            </a:r>
            <a:r>
              <a:rPr lang="es-CO" dirty="0"/>
              <a:t>': 2, 'date': new Date('2014-03-01T08:00:00Z') },</a:t>
            </a:r>
          </a:p>
          <a:p>
            <a:r>
              <a:rPr lang="es-CO" dirty="0"/>
              <a:t>  { '</a:t>
            </a:r>
            <a:r>
              <a:rPr lang="es-CO" dirty="0" err="1"/>
              <a:t>item</a:t>
            </a:r>
            <a:r>
              <a:rPr lang="es-CO" dirty="0"/>
              <a:t>': '</a:t>
            </a:r>
            <a:r>
              <a:rPr lang="es-CO" dirty="0" err="1"/>
              <a:t>jkl</a:t>
            </a:r>
            <a:r>
              <a:rPr lang="es-CO" dirty="0"/>
              <a:t>', '</a:t>
            </a:r>
            <a:r>
              <a:rPr lang="es-CO" dirty="0" err="1"/>
              <a:t>price</a:t>
            </a:r>
            <a:r>
              <a:rPr lang="es-CO" dirty="0"/>
              <a:t>': 20, </a:t>
            </a:r>
            <a:r>
              <a:rPr lang="es-CO" b="1" dirty="0"/>
              <a:t>'</a:t>
            </a:r>
            <a:r>
              <a:rPr lang="es-CO" b="1" dirty="0" err="1"/>
              <a:t>character</a:t>
            </a:r>
            <a:r>
              <a:rPr lang="es-CO" b="1" dirty="0"/>
              <a:t>':'hola</a:t>
            </a:r>
            <a:r>
              <a:rPr lang="es-CO" dirty="0"/>
              <a:t>', '</a:t>
            </a:r>
            <a:r>
              <a:rPr lang="es-CO" dirty="0" err="1"/>
              <a:t>quantity</a:t>
            </a:r>
            <a:r>
              <a:rPr lang="es-CO" dirty="0"/>
              <a:t>': 1, 'date': new Date('2014-03-01T09:00:00Z') },</a:t>
            </a:r>
          </a:p>
          <a:p>
            <a:r>
              <a:rPr lang="es-CO" dirty="0" smtClean="0"/>
              <a:t>]);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5415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n-001" spc="374" dirty="0" smtClean="0">
                <a:solidFill>
                  <a:srgbClr val="FFF5EA"/>
                </a:solidFill>
                <a:latin typeface="Cambria"/>
                <a:cs typeface="Georgia"/>
              </a:rPr>
              <a:t>Documentos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03540" y="1867559"/>
            <a:ext cx="5711243" cy="1561441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 marR="4746" indent="-593">
              <a:lnSpc>
                <a:spcPct val="100000"/>
              </a:lnSpc>
              <a:spcBef>
                <a:spcPts val="93"/>
              </a:spcBef>
            </a:pPr>
            <a:r>
              <a:rPr lang="es-CO" sz="3363" spc="61" dirty="0">
                <a:solidFill>
                  <a:srgbClr val="00202B"/>
                </a:solidFill>
                <a:latin typeface="Trebuchet MS"/>
                <a:cs typeface="Trebuchet MS"/>
              </a:rPr>
              <a:t>Es u</a:t>
            </a:r>
            <a:r>
              <a:rPr sz="3363" spc="61" dirty="0" err="1">
                <a:solidFill>
                  <a:srgbClr val="00202B"/>
                </a:solidFill>
                <a:latin typeface="Trebuchet MS"/>
                <a:cs typeface="Trebuchet MS"/>
              </a:rPr>
              <a:t>na</a:t>
            </a:r>
            <a:r>
              <a:rPr sz="3363" spc="61" dirty="0">
                <a:solidFill>
                  <a:srgbClr val="00202B"/>
                </a:solidFill>
                <a:latin typeface="Trebuchet MS"/>
                <a:cs typeface="Trebuchet MS"/>
              </a:rPr>
              <a:t> </a:t>
            </a:r>
            <a:r>
              <a:rPr sz="3363" spc="-89" dirty="0">
                <a:solidFill>
                  <a:srgbClr val="00202B"/>
                </a:solidFill>
                <a:latin typeface="Trebuchet MS"/>
                <a:cs typeface="Trebuchet MS"/>
              </a:rPr>
              <a:t>forma </a:t>
            </a:r>
            <a:r>
              <a:rPr sz="3363" spc="56" dirty="0">
                <a:solidFill>
                  <a:srgbClr val="00202B"/>
                </a:solidFill>
                <a:latin typeface="Trebuchet MS"/>
                <a:cs typeface="Trebuchet MS"/>
              </a:rPr>
              <a:t>de </a:t>
            </a:r>
            <a:r>
              <a:rPr sz="3363" spc="-28" dirty="0">
                <a:solidFill>
                  <a:srgbClr val="00202B"/>
                </a:solidFill>
                <a:latin typeface="Trebuchet MS"/>
                <a:cs typeface="Trebuchet MS"/>
              </a:rPr>
              <a:t>organizar </a:t>
            </a:r>
            <a:r>
              <a:rPr sz="3363" spc="-14" dirty="0">
                <a:solidFill>
                  <a:srgbClr val="00202B"/>
                </a:solidFill>
                <a:latin typeface="Trebuchet MS"/>
                <a:cs typeface="Trebuchet MS"/>
              </a:rPr>
              <a:t>y </a:t>
            </a:r>
            <a:r>
              <a:rPr sz="3363" spc="-9" dirty="0">
                <a:solidFill>
                  <a:srgbClr val="00202B"/>
                </a:solidFill>
                <a:latin typeface="Trebuchet MS"/>
                <a:cs typeface="Trebuchet MS"/>
              </a:rPr>
              <a:t> </a:t>
            </a:r>
            <a:r>
              <a:rPr sz="3363" spc="-47" dirty="0">
                <a:solidFill>
                  <a:srgbClr val="00202B"/>
                </a:solidFill>
                <a:latin typeface="Trebuchet MS"/>
                <a:cs typeface="Trebuchet MS"/>
              </a:rPr>
              <a:t>almacenar </a:t>
            </a:r>
            <a:r>
              <a:rPr sz="3363" spc="-65" dirty="0">
                <a:solidFill>
                  <a:srgbClr val="00202B"/>
                </a:solidFill>
                <a:latin typeface="Trebuchet MS"/>
                <a:cs typeface="Trebuchet MS"/>
              </a:rPr>
              <a:t>información </a:t>
            </a:r>
            <a:r>
              <a:rPr sz="3363" spc="42" dirty="0">
                <a:solidFill>
                  <a:srgbClr val="00202B"/>
                </a:solidFill>
                <a:latin typeface="Trebuchet MS"/>
                <a:cs typeface="Trebuchet MS"/>
              </a:rPr>
              <a:t>con </a:t>
            </a:r>
            <a:r>
              <a:rPr sz="3363" spc="14" dirty="0">
                <a:solidFill>
                  <a:srgbClr val="00202B"/>
                </a:solidFill>
                <a:latin typeface="Trebuchet MS"/>
                <a:cs typeface="Trebuchet MS"/>
              </a:rPr>
              <a:t>un </a:t>
            </a:r>
            <a:r>
              <a:rPr sz="3363" spc="-1000" dirty="0">
                <a:solidFill>
                  <a:srgbClr val="00202B"/>
                </a:solidFill>
                <a:latin typeface="Trebuchet MS"/>
                <a:cs typeface="Trebuchet MS"/>
              </a:rPr>
              <a:t> </a:t>
            </a:r>
            <a:r>
              <a:rPr sz="3363" spc="-70" dirty="0">
                <a:solidFill>
                  <a:srgbClr val="00202B"/>
                </a:solidFill>
                <a:latin typeface="Trebuchet MS"/>
                <a:cs typeface="Trebuchet MS"/>
              </a:rPr>
              <a:t>conjunto</a:t>
            </a:r>
            <a:r>
              <a:rPr sz="3363" spc="-159" dirty="0">
                <a:solidFill>
                  <a:srgbClr val="00202B"/>
                </a:solidFill>
                <a:latin typeface="Trebuchet MS"/>
                <a:cs typeface="Trebuchet MS"/>
              </a:rPr>
              <a:t> </a:t>
            </a:r>
            <a:r>
              <a:rPr sz="3363" spc="56" dirty="0">
                <a:solidFill>
                  <a:srgbClr val="00202B"/>
                </a:solidFill>
                <a:latin typeface="Trebuchet MS"/>
                <a:cs typeface="Trebuchet MS"/>
              </a:rPr>
              <a:t>de</a:t>
            </a:r>
            <a:r>
              <a:rPr sz="3363" spc="-159" dirty="0">
                <a:solidFill>
                  <a:srgbClr val="00202B"/>
                </a:solidFill>
                <a:latin typeface="Trebuchet MS"/>
                <a:cs typeface="Trebuchet MS"/>
              </a:rPr>
              <a:t> </a:t>
            </a:r>
            <a:r>
              <a:rPr sz="3363" spc="23" dirty="0">
                <a:solidFill>
                  <a:srgbClr val="00202B"/>
                </a:solidFill>
                <a:latin typeface="Trebuchet MS"/>
                <a:cs typeface="Trebuchet MS"/>
              </a:rPr>
              <a:t>pares</a:t>
            </a:r>
            <a:r>
              <a:rPr sz="3363" spc="-159" dirty="0">
                <a:solidFill>
                  <a:srgbClr val="00202B"/>
                </a:solidFill>
                <a:latin typeface="Trebuchet MS"/>
                <a:cs typeface="Trebuchet MS"/>
              </a:rPr>
              <a:t> </a:t>
            </a:r>
            <a:r>
              <a:rPr sz="3363" b="1" spc="-112" dirty="0">
                <a:solidFill>
                  <a:srgbClr val="00202B"/>
                </a:solidFill>
                <a:latin typeface="Trebuchet MS"/>
                <a:cs typeface="Trebuchet MS"/>
              </a:rPr>
              <a:t>clave-valor</a:t>
            </a:r>
            <a:r>
              <a:rPr sz="3363" spc="-112" dirty="0">
                <a:solidFill>
                  <a:srgbClr val="00202B"/>
                </a:solidFill>
                <a:latin typeface="Trebuchet MS"/>
                <a:cs typeface="Trebuchet MS"/>
              </a:rPr>
              <a:t>.</a:t>
            </a:r>
            <a:endParaRPr sz="3363" dirty="0">
              <a:latin typeface="Trebuchet MS"/>
              <a:cs typeface="Trebuchet M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795" y="1450635"/>
            <a:ext cx="4901609" cy="49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7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n-001" spc="374" dirty="0" smtClean="0">
                <a:solidFill>
                  <a:srgbClr val="FFF5EA"/>
                </a:solidFill>
                <a:latin typeface="Cambria"/>
                <a:cs typeface="Georgia"/>
              </a:rPr>
              <a:t>Documentos-estructura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86" y="1395738"/>
            <a:ext cx="9144793" cy="53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n-001" spc="374" dirty="0" smtClean="0">
                <a:solidFill>
                  <a:srgbClr val="FFF5EA"/>
                </a:solidFill>
                <a:latin typeface="Cambria"/>
                <a:cs typeface="Georgia"/>
              </a:rPr>
              <a:t>Documentos-ejemplo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32460" y="2151727"/>
            <a:ext cx="109270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 err="1"/>
              <a:t>db.getCollection</a:t>
            </a:r>
            <a:r>
              <a:rPr lang="es-CO" sz="3200" dirty="0"/>
              <a:t>('sales').</a:t>
            </a:r>
            <a:r>
              <a:rPr lang="es-CO" sz="3200" dirty="0" err="1"/>
              <a:t>insertOne</a:t>
            </a:r>
            <a:r>
              <a:rPr lang="es-CO" sz="3200" dirty="0"/>
              <a:t>({</a:t>
            </a:r>
          </a:p>
          <a:p>
            <a:r>
              <a:rPr lang="es-CO" sz="3200" dirty="0"/>
              <a:t>'</a:t>
            </a:r>
            <a:r>
              <a:rPr lang="es-CO" sz="3200" dirty="0" err="1"/>
              <a:t>item</a:t>
            </a:r>
            <a:r>
              <a:rPr lang="es-CO" sz="3200" dirty="0"/>
              <a:t>': '</a:t>
            </a:r>
            <a:r>
              <a:rPr lang="es-CO" sz="3200" dirty="0" err="1"/>
              <a:t>abc</a:t>
            </a:r>
            <a:r>
              <a:rPr lang="es-CO" sz="3200" dirty="0"/>
              <a:t>', '</a:t>
            </a:r>
            <a:r>
              <a:rPr lang="es-CO" sz="3200" dirty="0" err="1"/>
              <a:t>price</a:t>
            </a:r>
            <a:r>
              <a:rPr lang="es-CO" sz="3200" dirty="0"/>
              <a:t>': </a:t>
            </a:r>
            <a:r>
              <a:rPr lang="en-001" sz="3200" dirty="0" smtClean="0"/>
              <a:t>3</a:t>
            </a:r>
            <a:r>
              <a:rPr lang="es-CO" sz="3200" dirty="0" smtClean="0"/>
              <a:t>000</a:t>
            </a:r>
            <a:r>
              <a:rPr lang="es-CO" sz="3200" dirty="0"/>
              <a:t>, '</a:t>
            </a:r>
            <a:r>
              <a:rPr lang="es-CO" sz="3200" dirty="0" err="1"/>
              <a:t>quantity</a:t>
            </a:r>
            <a:r>
              <a:rPr lang="es-CO" sz="3200" dirty="0"/>
              <a:t>': 2, 'date': new Date('2014-03-01T08:00:00Z') </a:t>
            </a:r>
          </a:p>
          <a:p>
            <a:endParaRPr lang="es-CO" sz="3200" dirty="0"/>
          </a:p>
          <a:p>
            <a:r>
              <a:rPr lang="es-CO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3231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n-001" spc="374" dirty="0" smtClean="0">
                <a:solidFill>
                  <a:srgbClr val="FFF5EA"/>
                </a:solidFill>
                <a:latin typeface="Cambria"/>
                <a:cs typeface="Georgia"/>
              </a:rPr>
              <a:t>Colecciones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35280" y="185933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272" marR="4746" lvl="0" indent="-228600">
              <a:spcBef>
                <a:spcPts val="93"/>
              </a:spcBef>
              <a:buFont typeface="Arial" panose="020B0604020202020204" pitchFamily="34" charset="0"/>
              <a:buChar char="•"/>
            </a:pPr>
            <a:r>
              <a:rPr lang="es-ES" sz="2800" b="1" spc="164" dirty="0" err="1">
                <a:solidFill>
                  <a:prstClr val="black"/>
                </a:solidFill>
                <a:latin typeface="Trebuchet MS"/>
                <a:cs typeface="Trebuchet MS"/>
              </a:rPr>
              <a:t>MongoDB</a:t>
            </a:r>
            <a:r>
              <a:rPr lang="es-ES" sz="2800" b="1" spc="16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lang="es-ES" sz="2800" spc="-28" dirty="0">
                <a:solidFill>
                  <a:prstClr val="black"/>
                </a:solidFill>
              </a:rPr>
              <a:t>almacena </a:t>
            </a:r>
            <a:r>
              <a:rPr lang="es-ES" sz="2800" spc="-23" dirty="0">
                <a:solidFill>
                  <a:prstClr val="black"/>
                </a:solidFill>
              </a:rPr>
              <a:t> </a:t>
            </a:r>
            <a:r>
              <a:rPr lang="es-ES" sz="2800" spc="14" dirty="0">
                <a:solidFill>
                  <a:prstClr val="black"/>
                </a:solidFill>
              </a:rPr>
              <a:t>documentos</a:t>
            </a:r>
            <a:r>
              <a:rPr lang="es-ES" sz="2800" spc="-164" dirty="0">
                <a:solidFill>
                  <a:prstClr val="black"/>
                </a:solidFill>
              </a:rPr>
              <a:t> </a:t>
            </a:r>
            <a:r>
              <a:rPr lang="es-ES" sz="2800" spc="37" dirty="0">
                <a:solidFill>
                  <a:prstClr val="black"/>
                </a:solidFill>
              </a:rPr>
              <a:t>en</a:t>
            </a:r>
            <a:r>
              <a:rPr lang="es-ES" sz="2800" spc="-159" dirty="0">
                <a:solidFill>
                  <a:prstClr val="black"/>
                </a:solidFill>
              </a:rPr>
              <a:t> </a:t>
            </a:r>
            <a:r>
              <a:rPr lang="es-ES" sz="2800" spc="9" dirty="0">
                <a:solidFill>
                  <a:prstClr val="black"/>
                </a:solidFill>
              </a:rPr>
              <a:t>una</a:t>
            </a:r>
            <a:r>
              <a:rPr lang="es-ES" sz="2800" spc="-164" dirty="0">
                <a:solidFill>
                  <a:prstClr val="black"/>
                </a:solidFill>
              </a:rPr>
              <a:t> </a:t>
            </a:r>
            <a:r>
              <a:rPr lang="es-ES" sz="2800" spc="-61" dirty="0">
                <a:solidFill>
                  <a:prstClr val="black"/>
                </a:solidFill>
              </a:rPr>
              <a:t>colección, </a:t>
            </a:r>
            <a:r>
              <a:rPr lang="es-ES" sz="2800" spc="-1000" dirty="0">
                <a:solidFill>
                  <a:prstClr val="black"/>
                </a:solidFill>
              </a:rPr>
              <a:t> </a:t>
            </a:r>
            <a:r>
              <a:rPr lang="es-ES" sz="2800" spc="-33" dirty="0">
                <a:solidFill>
                  <a:prstClr val="black"/>
                </a:solidFill>
              </a:rPr>
              <a:t>usualmente </a:t>
            </a:r>
            <a:r>
              <a:rPr lang="es-ES" sz="2800" spc="42" dirty="0">
                <a:solidFill>
                  <a:prstClr val="black"/>
                </a:solidFill>
              </a:rPr>
              <a:t>con </a:t>
            </a:r>
            <a:r>
              <a:rPr lang="es-ES" sz="2800" spc="47" dirty="0">
                <a:solidFill>
                  <a:prstClr val="black"/>
                </a:solidFill>
              </a:rPr>
              <a:t>campos comunes</a:t>
            </a:r>
            <a:r>
              <a:rPr lang="es-ES" sz="2800" spc="-154" dirty="0">
                <a:solidFill>
                  <a:prstClr val="black"/>
                </a:solidFill>
              </a:rPr>
              <a:t> </a:t>
            </a:r>
            <a:r>
              <a:rPr lang="es-ES" sz="2800" spc="-84" dirty="0">
                <a:solidFill>
                  <a:prstClr val="black"/>
                </a:solidFill>
              </a:rPr>
              <a:t>entre</a:t>
            </a:r>
            <a:r>
              <a:rPr lang="es-ES" sz="2800" spc="-154" dirty="0">
                <a:solidFill>
                  <a:prstClr val="black"/>
                </a:solidFill>
              </a:rPr>
              <a:t> sí.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83" y="1859339"/>
            <a:ext cx="5760720" cy="45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1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455613" y="429362"/>
            <a:ext cx="10515600" cy="689089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/>
          <a:p>
            <a:pPr marL="11866">
              <a:lnSpc>
                <a:spcPct val="100000"/>
              </a:lnSpc>
              <a:spcBef>
                <a:spcPts val="93"/>
              </a:spcBef>
            </a:pPr>
            <a:r>
              <a:rPr lang="en-001" spc="374" dirty="0" smtClean="0">
                <a:solidFill>
                  <a:srgbClr val="FFF5EA"/>
                </a:solidFill>
                <a:latin typeface="Cambria"/>
                <a:cs typeface="Georgia"/>
              </a:rPr>
              <a:t>Colecciones-Ejemplo</a:t>
            </a:r>
            <a:endParaRPr spc="-42" dirty="0">
              <a:solidFill>
                <a:srgbClr val="FFF5EA"/>
              </a:solidFill>
              <a:latin typeface="Georgia"/>
              <a:cs typeface="Georgia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2520" y="2139524"/>
            <a:ext cx="998668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err="1"/>
              <a:t>db.getCollection</a:t>
            </a:r>
            <a:r>
              <a:rPr lang="es-CO" sz="2000" dirty="0"/>
              <a:t>('sales').</a:t>
            </a:r>
            <a:r>
              <a:rPr lang="es-CO" sz="2000" dirty="0" err="1"/>
              <a:t>insertMany</a:t>
            </a:r>
            <a:r>
              <a:rPr lang="es-CO" sz="2000" dirty="0"/>
              <a:t>([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abc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10, '</a:t>
            </a:r>
            <a:r>
              <a:rPr lang="es-CO" sz="2000" dirty="0" err="1"/>
              <a:t>quantity</a:t>
            </a:r>
            <a:r>
              <a:rPr lang="es-CO" sz="2000" dirty="0"/>
              <a:t>': 2, 'date': new Date('2014-03-01T08:00:00Z') },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jkl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20, '</a:t>
            </a:r>
            <a:r>
              <a:rPr lang="es-CO" sz="2000" dirty="0" err="1"/>
              <a:t>character</a:t>
            </a:r>
            <a:r>
              <a:rPr lang="es-CO" sz="2000" dirty="0"/>
              <a:t>':'hola', '</a:t>
            </a:r>
            <a:r>
              <a:rPr lang="es-CO" sz="2000" dirty="0" err="1"/>
              <a:t>quantity</a:t>
            </a:r>
            <a:r>
              <a:rPr lang="es-CO" sz="2000" dirty="0"/>
              <a:t>': 1, 'date': new Date('2014-03-01T09:00:00Z') },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xyz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5, '</a:t>
            </a:r>
            <a:r>
              <a:rPr lang="es-CO" sz="2000" dirty="0" err="1"/>
              <a:t>quantity</a:t>
            </a:r>
            <a:r>
              <a:rPr lang="es-CO" sz="2000" dirty="0"/>
              <a:t>': 10, 'date': new Date('2014-03-15T09:00:00Z') },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xyz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5, '</a:t>
            </a:r>
            <a:r>
              <a:rPr lang="es-CO" sz="2000" dirty="0" err="1"/>
              <a:t>quantity</a:t>
            </a:r>
            <a:r>
              <a:rPr lang="es-CO" sz="2000" dirty="0"/>
              <a:t>': 20, 'date': new Date('2014-04-04T11:21:39.736Z') },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abc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10, '</a:t>
            </a:r>
            <a:r>
              <a:rPr lang="es-CO" sz="2000" dirty="0" err="1"/>
              <a:t>quantity</a:t>
            </a:r>
            <a:r>
              <a:rPr lang="es-CO" sz="2000" dirty="0"/>
              <a:t>': 10, 'date': new Date('2014-04-04T21:23:13.331Z') },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def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7.5, '</a:t>
            </a:r>
            <a:r>
              <a:rPr lang="es-CO" sz="2000" dirty="0" err="1"/>
              <a:t>quantity</a:t>
            </a:r>
            <a:r>
              <a:rPr lang="es-CO" sz="2000" dirty="0"/>
              <a:t>': 5, 'date': new Date('2015-06-04T05:08:13Z') },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def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7.5, '</a:t>
            </a:r>
            <a:r>
              <a:rPr lang="es-CO" sz="2000" dirty="0" err="1"/>
              <a:t>quantity</a:t>
            </a:r>
            <a:r>
              <a:rPr lang="es-CO" sz="2000" dirty="0"/>
              <a:t>': 10, 'date': new Date('2015-09-10T08:43:00Z') },</a:t>
            </a:r>
          </a:p>
          <a:p>
            <a:r>
              <a:rPr lang="es-CO" sz="2000" dirty="0"/>
              <a:t>  { '</a:t>
            </a:r>
            <a:r>
              <a:rPr lang="es-CO" sz="2000" dirty="0" err="1"/>
              <a:t>item</a:t>
            </a:r>
            <a:r>
              <a:rPr lang="es-CO" sz="2000" dirty="0"/>
              <a:t>': '</a:t>
            </a:r>
            <a:r>
              <a:rPr lang="es-CO" sz="2000" dirty="0" err="1"/>
              <a:t>abc</a:t>
            </a:r>
            <a:r>
              <a:rPr lang="es-CO" sz="2000" dirty="0"/>
              <a:t>', '</a:t>
            </a:r>
            <a:r>
              <a:rPr lang="es-CO" sz="2000" dirty="0" err="1"/>
              <a:t>price</a:t>
            </a:r>
            <a:r>
              <a:rPr lang="es-CO" sz="2000" dirty="0"/>
              <a:t>': 10, '</a:t>
            </a:r>
            <a:r>
              <a:rPr lang="es-CO" sz="2000" dirty="0" err="1"/>
              <a:t>quantity</a:t>
            </a:r>
            <a:r>
              <a:rPr lang="es-CO" sz="2000" dirty="0"/>
              <a:t>': 5, 'date': new Date('2016-02-06T20:20:13Z') },</a:t>
            </a:r>
          </a:p>
          <a:p>
            <a:r>
              <a:rPr lang="es-CO" sz="2000" dirty="0"/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5503682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6869</TotalTime>
  <Words>555</Words>
  <Application>Microsoft Office PowerPoint</Application>
  <PresentationFormat>Panorámica</PresentationFormat>
  <Paragraphs>65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Georgia</vt:lpstr>
      <vt:lpstr>Microsoft Sans Serif</vt:lpstr>
      <vt:lpstr>Trebuchet MS</vt:lpstr>
      <vt:lpstr>Work Sans</vt:lpstr>
      <vt:lpstr>Tema de Office</vt:lpstr>
      <vt:lpstr>Presentación de PowerPoint</vt:lpstr>
      <vt:lpstr>Schemaless Database</vt:lpstr>
      <vt:lpstr>Schemaless Database: Beneficios</vt:lpstr>
      <vt:lpstr>Schemaless Database: Ejemplo</vt:lpstr>
      <vt:lpstr>Documentos</vt:lpstr>
      <vt:lpstr>Documentos-estructura</vt:lpstr>
      <vt:lpstr>Documentos-ejemplo</vt:lpstr>
      <vt:lpstr>Colecciones</vt:lpstr>
      <vt:lpstr>Colecciones-Ejemplo</vt:lpstr>
      <vt:lpstr>Ejercicio en clase</vt:lpstr>
      <vt:lpstr>Ejercicio en clase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111</cp:revision>
  <dcterms:created xsi:type="dcterms:W3CDTF">2020-10-01T23:51:28Z</dcterms:created>
  <dcterms:modified xsi:type="dcterms:W3CDTF">2023-10-01T23:05:45Z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